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257" r:id="rId2"/>
    <p:sldId id="258" r:id="rId3"/>
    <p:sldId id="259" r:id="rId4"/>
    <p:sldId id="261" r:id="rId5"/>
    <p:sldId id="272" r:id="rId6"/>
    <p:sldId id="273" r:id="rId7"/>
    <p:sldId id="274" r:id="rId8"/>
    <p:sldId id="262" r:id="rId9"/>
    <p:sldId id="275" r:id="rId10"/>
    <p:sldId id="276" r:id="rId11"/>
    <p:sldId id="271" r:id="rId1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illGates" initials="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AC26"/>
    <a:srgbClr val="BF9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8B6F4-9A27-4BD7-A4E8-694F35FC21A4}" type="datetimeFigureOut">
              <a:rPr lang="vi-VN" smtClean="0"/>
              <a:t>24/09/2021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277FA-3F9A-4DE2-B54A-80F0156ECF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972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7AF70-FC7C-420C-85B8-C49822937F85}" type="datetimeFigureOut">
              <a:rPr lang="vi-VN" smtClean="0"/>
              <a:t>24/09/2021</a:t>
            </a:fld>
            <a:endParaRPr lang="vi-VN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vi-V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B432CD-35C6-4773-8496-616AA7D2A75E}" type="slidenum">
              <a:rPr lang="vi-VN" smtClean="0"/>
              <a:t>‹#›</a:t>
            </a:fld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7AF70-FC7C-420C-85B8-C49822937F85}" type="datetimeFigureOut">
              <a:rPr lang="vi-VN" smtClean="0"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B432CD-35C6-4773-8496-616AA7D2A75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7AF70-FC7C-420C-85B8-C49822937F85}" type="datetimeFigureOut">
              <a:rPr lang="vi-VN" smtClean="0"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B432CD-35C6-4773-8496-616AA7D2A75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7AF70-FC7C-420C-85B8-C49822937F85}" type="datetimeFigureOut">
              <a:rPr lang="vi-VN" smtClean="0"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B432CD-35C6-4773-8496-616AA7D2A75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7AF70-FC7C-420C-85B8-C49822937F85}" type="datetimeFigureOut">
              <a:rPr lang="vi-VN" smtClean="0"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B432CD-35C6-4773-8496-616AA7D2A75E}" type="slidenum">
              <a:rPr lang="vi-VN" smtClean="0"/>
              <a:t>‹#›</a:t>
            </a:fld>
            <a:endParaRPr lang="vi-VN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7AF70-FC7C-420C-85B8-C49822937F85}" type="datetimeFigureOut">
              <a:rPr lang="vi-VN" smtClean="0"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B432CD-35C6-4773-8496-616AA7D2A75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7AF70-FC7C-420C-85B8-C49822937F85}" type="datetimeFigureOut">
              <a:rPr lang="vi-VN" smtClean="0"/>
              <a:t>24/09/2021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B432CD-35C6-4773-8496-616AA7D2A75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7AF70-FC7C-420C-85B8-C49822937F85}" type="datetimeFigureOut">
              <a:rPr lang="vi-VN" smtClean="0"/>
              <a:t>24/09/2021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B432CD-35C6-4773-8496-616AA7D2A75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7AF70-FC7C-420C-85B8-C49822937F85}" type="datetimeFigureOut">
              <a:rPr lang="vi-VN" smtClean="0"/>
              <a:t>24/09/2021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B432CD-35C6-4773-8496-616AA7D2A75E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7AF70-FC7C-420C-85B8-C49822937F85}" type="datetimeFigureOut">
              <a:rPr lang="vi-VN" smtClean="0"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B432CD-35C6-4773-8496-616AA7D2A75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97AF70-FC7C-420C-85B8-C49822937F85}" type="datetimeFigureOut">
              <a:rPr lang="vi-VN" smtClean="0"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B432CD-35C6-4773-8496-616AA7D2A75E}" type="slidenum">
              <a:rPr lang="vi-VN" smtClean="0"/>
              <a:t>‹#›</a:t>
            </a:fld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197AF70-FC7C-420C-85B8-C49822937F85}" type="datetimeFigureOut">
              <a:rPr lang="vi-VN" smtClean="0"/>
              <a:t>24/09/2021</a:t>
            </a:fld>
            <a:endParaRPr lang="vi-V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vi-VN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4B432CD-35C6-4773-8496-616AA7D2A75E}" type="slidenum">
              <a:rPr lang="vi-VN" smtClean="0"/>
              <a:t>‹#›</a:t>
            </a:fld>
            <a:endParaRPr lang="vi-VN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218">
              <a:srgbClr val="C7FFFF"/>
            </a:gs>
            <a:gs pos="23437">
              <a:srgbClr val="C7FFFF"/>
            </a:gs>
            <a:gs pos="21875">
              <a:srgbClr val="C7FFFF"/>
            </a:gs>
            <a:gs pos="18750">
              <a:srgbClr val="C6FFFF"/>
            </a:gs>
            <a:gs pos="12500">
              <a:srgbClr val="C4FFFF"/>
            </a:gs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/>
          <p:cNvSpPr>
            <a:spLocks noChangeArrowheads="1"/>
          </p:cNvSpPr>
          <p:nvPr/>
        </p:nvSpPr>
        <p:spPr bwMode="auto">
          <a:xfrm>
            <a:off x="5867400" y="1676400"/>
            <a:ext cx="1981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  <p:sp>
        <p:nvSpPr>
          <p:cNvPr id="8195" name="Rectangle 13"/>
          <p:cNvSpPr>
            <a:spLocks noChangeArrowheads="1"/>
          </p:cNvSpPr>
          <p:nvPr/>
        </p:nvSpPr>
        <p:spPr bwMode="auto">
          <a:xfrm>
            <a:off x="304800" y="2438400"/>
            <a:ext cx="1066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  <p:sp>
        <p:nvSpPr>
          <p:cNvPr id="10245" name="WordArt 17"/>
          <p:cNvSpPr>
            <a:spLocks noChangeArrowheads="1" noChangeShapeType="1" noTextEdit="1"/>
          </p:cNvSpPr>
          <p:nvPr/>
        </p:nvSpPr>
        <p:spPr bwMode="auto">
          <a:xfrm>
            <a:off x="1371600" y="1096980"/>
            <a:ext cx="6781800" cy="1406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BÀI THỂ </a:t>
            </a:r>
            <a:r>
              <a:rPr lang="vi-VN" sz="36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DỤC </a:t>
            </a: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LIÊN HOÀN</a:t>
            </a:r>
          </a:p>
        </p:txBody>
      </p:sp>
      <p:sp>
        <p:nvSpPr>
          <p:cNvPr id="8197" name="Text Box 18"/>
          <p:cNvSpPr txBox="1">
            <a:spLocks noChangeArrowheads="1"/>
          </p:cNvSpPr>
          <p:nvPr/>
        </p:nvSpPr>
        <p:spPr bwMode="auto">
          <a:xfrm>
            <a:off x="3053485" y="5556893"/>
            <a:ext cx="3068637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</a:rPr>
              <a:t>GV: VŨ THỊ HUYỀN</a:t>
            </a:r>
          </a:p>
          <a:p>
            <a:pPr algn="ctr"/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</a:rPr>
              <a:t>BỘ MÔN: THỂ DỤC</a:t>
            </a:r>
          </a:p>
        </p:txBody>
      </p:sp>
      <p:sp>
        <p:nvSpPr>
          <p:cNvPr id="10247" name="WordArt 17"/>
          <p:cNvSpPr>
            <a:spLocks noChangeArrowheads="1" noChangeShapeType="1" noTextEdit="1"/>
          </p:cNvSpPr>
          <p:nvPr/>
        </p:nvSpPr>
        <p:spPr bwMode="auto">
          <a:xfrm>
            <a:off x="1371600" y="2546485"/>
            <a:ext cx="6781800" cy="12889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CHẠY NGẮN</a:t>
            </a:r>
          </a:p>
        </p:txBody>
      </p:sp>
      <p:sp>
        <p:nvSpPr>
          <p:cNvPr id="8199" name="Text Box 18"/>
          <p:cNvSpPr txBox="1">
            <a:spLocks noChangeArrowheads="1"/>
          </p:cNvSpPr>
          <p:nvPr/>
        </p:nvSpPr>
        <p:spPr bwMode="auto">
          <a:xfrm>
            <a:off x="893763" y="401638"/>
            <a:ext cx="14684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</a:rPr>
              <a:t>TUẦN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1371600" y="4149080"/>
            <a:ext cx="6781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dist"/>
            <a:r>
              <a:rPr lang="en-US" sz="8000" b="1" spc="50" smtClean="0">
                <a:ln w="11430"/>
                <a:gradFill>
                  <a:gsLst>
                    <a:gs pos="71675">
                      <a:srgbClr val="00B050"/>
                    </a:gs>
                    <a:gs pos="49600">
                      <a:srgbClr val="FFC000"/>
                    </a:gs>
                    <a:gs pos="25000">
                      <a:schemeClr val="accent2">
                        <a:satMod val="155000"/>
                      </a:schemeClr>
                    </a:gs>
                    <a:gs pos="100000">
                      <a:srgbClr val="00206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 BỀN</a:t>
            </a:r>
            <a:endParaRPr lang="en-US" sz="8000" b="1" cap="none" spc="50">
              <a:ln w="11430"/>
              <a:gradFill>
                <a:gsLst>
                  <a:gs pos="71675">
                    <a:srgbClr val="00B050"/>
                  </a:gs>
                  <a:gs pos="49600">
                    <a:srgbClr val="FFC000"/>
                  </a:gs>
                  <a:gs pos="25000">
                    <a:schemeClr val="accent2">
                      <a:satMod val="155000"/>
                    </a:schemeClr>
                  </a:gs>
                  <a:gs pos="100000">
                    <a:srgbClr val="00206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8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CHẠY BỀN</a:t>
            </a:r>
            <a:endParaRPr lang="vi-VN" sz="5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 vượt một số chướng ngại vật trên đường chạy.</a:t>
            </a:r>
            <a:endParaRPr lang="en-US" altLang="en-US" b="1" i="1" smtClean="0">
              <a:solidFill>
                <a:srgbClr val="002060"/>
              </a:solidFill>
              <a:latin typeface="Times New Roman" pitchFamily="18" charset="0"/>
            </a:endParaRPr>
          </a:p>
          <a:p>
            <a:endParaRPr lang="vi-V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24188"/>
            <a:ext cx="6192688" cy="285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83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1259632" y="1524000"/>
            <a:ext cx="7427168" cy="2057400"/>
          </a:xfrm>
        </p:spPr>
        <p:txBody>
          <a:bodyPr>
            <a:prstTxWarp prst="textCurveDown">
              <a:avLst/>
            </a:prstTxWarp>
            <a:noAutofit/>
          </a:bodyPr>
          <a:lstStyle/>
          <a:p>
            <a:pPr marL="0" indent="0" algn="ctr" eaLnBrk="1" hangingPunct="1">
              <a:buFontTx/>
              <a:buNone/>
            </a:pPr>
            <a:r>
              <a:rPr lang="en-GB" alt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học đã kết thúc, chào tạm biệt, hẹn gặp lại các em vào tuần sau.</a:t>
            </a:r>
          </a:p>
        </p:txBody>
      </p:sp>
    </p:spTree>
    <p:extLst>
      <p:ext uri="{BB962C8B-B14F-4D97-AF65-F5344CB8AC3E}">
        <p14:creationId xmlns:p14="http://schemas.microsoft.com/office/powerpoint/2010/main" val="206389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700808"/>
            <a:ext cx="7543800" cy="44644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TD</a:t>
            </a:r>
            <a:r>
              <a:rPr lang="nl-NL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từ nhịp 1 </a:t>
            </a:r>
            <a:r>
              <a:rPr lang="nl-NL" sz="3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8. Học </a:t>
            </a:r>
            <a:r>
              <a:rPr lang="nl-NL" sz="36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nhịp </a:t>
            </a:r>
            <a:endParaRPr lang="nl-NL" sz="3600" b="1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nl-NL" sz="3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– 17</a:t>
            </a:r>
            <a:endParaRPr lang="en-US" sz="3600" b="1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 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nl-NL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36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động tác bổ trợ kĩ thuật, t</a:t>
            </a:r>
            <a:r>
              <a:rPr lang="nl-NL" sz="3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rò </a:t>
            </a:r>
            <a:r>
              <a:rPr lang="nl-NL" sz="36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 phát triển sức </a:t>
            </a:r>
            <a:r>
              <a:rPr lang="nl-NL" sz="3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nhanh. </a:t>
            </a:r>
          </a:p>
          <a:p>
            <a:pPr marL="0" indent="0">
              <a:buNone/>
            </a:pP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Chạy 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nl-NL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 vượt một số chướng ngại vật trên đường </a:t>
            </a:r>
            <a:r>
              <a:rPr lang="nl-NL" sz="3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chạy.</a:t>
            </a:r>
            <a:endParaRPr lang="en-US" altLang="en-US" sz="3600" b="1" i="1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3315" name="WordArt 5"/>
          <p:cNvSpPr>
            <a:spLocks noChangeArrowheads="1" noChangeShapeType="1" noTextEdit="1"/>
          </p:cNvSpPr>
          <p:nvPr/>
        </p:nvSpPr>
        <p:spPr bwMode="auto">
          <a:xfrm>
            <a:off x="1143000" y="165100"/>
            <a:ext cx="710140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pc="-36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NỘI</a:t>
            </a:r>
            <a:r>
              <a:rPr lang="en-US" sz="3600" b="1" kern="10" spc="-36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spc="-36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spc="-36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DUNG </a:t>
            </a:r>
            <a:r>
              <a:rPr lang="en-US" sz="3600" b="1" kern="10" spc="-36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spc="-36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3600" b="1" kern="10" spc="-36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spc="-36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spc="-36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</a:t>
            </a:r>
          </a:p>
        </p:txBody>
      </p:sp>
    </p:spTree>
    <p:extLst>
      <p:ext uri="{BB962C8B-B14F-4D97-AF65-F5344CB8AC3E}">
        <p14:creationId xmlns:p14="http://schemas.microsoft.com/office/powerpoint/2010/main" val="128789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  <p:bldP spid="133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I.KHỞI ĐỘNG</a:t>
            </a:r>
          </a:p>
        </p:txBody>
      </p:sp>
      <p:pic>
        <p:nvPicPr>
          <p:cNvPr id="7" name="KHỞI ĐỘNG CHU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100" y="1735138"/>
            <a:ext cx="7499350" cy="4224337"/>
          </a:xfr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21423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td 8 - nhịp 1-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5038" y="2636838"/>
            <a:ext cx="4418012" cy="3313112"/>
          </a:xfrm>
        </p:spPr>
      </p:pic>
      <p:sp>
        <p:nvSpPr>
          <p:cNvPr id="2" name="Rectangle 1"/>
          <p:cNvSpPr/>
          <p:nvPr/>
        </p:nvSpPr>
        <p:spPr>
          <a:xfrm>
            <a:off x="755576" y="332656"/>
            <a:ext cx="6624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spc="5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vi-VN" sz="6000" b="1" spc="5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 CƠ BẢN</a:t>
            </a:r>
            <a:endParaRPr lang="vi-VN" sz="600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3608" y="1373888"/>
            <a:ext cx="7200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  <a:defRPr/>
            </a:pPr>
            <a:r>
              <a:rPr lang="vi-VN" sz="3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THỂ DỤC LIÊN HOÀN</a:t>
            </a:r>
            <a:r>
              <a:rPr lang="en-US" sz="3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3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ÔN NHỊP 1- 8</a:t>
            </a:r>
          </a:p>
          <a:p>
            <a:pPr>
              <a:defRPr/>
            </a:pPr>
            <a:endParaRPr lang="en-GB" sz="40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51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8679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5" y="0"/>
            <a:ext cx="7200152" cy="1143000"/>
          </a:xfrm>
        </p:spPr>
        <p:txBody>
          <a:bodyPr/>
          <a:lstStyle/>
          <a:p>
            <a:pPr marL="571500" indent="-571500" algn="l">
              <a:buFont typeface="Wingdings" pitchFamily="2" charset="2"/>
              <a:buChar char="Ø"/>
            </a:pPr>
            <a:r>
              <a:rPr lang="en-US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TỪ NHỊP 9-17</a:t>
            </a:r>
            <a:endParaRPr lang="vi-VN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115615" y="1904969"/>
            <a:ext cx="7488831" cy="3972303"/>
            <a:chOff x="7659" y="2492"/>
            <a:chExt cx="3213" cy="2608"/>
          </a:xfrm>
          <a:solidFill>
            <a:schemeClr val="accent4">
              <a:lumMod val="20000"/>
              <a:lumOff val="80000"/>
            </a:schemeClr>
          </a:solidFill>
        </p:grpSpPr>
        <p:pic>
          <p:nvPicPr>
            <p:cNvPr id="7" name="Picture 6" descr="H2COP~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51" t="33865" b="36617"/>
            <a:stretch>
              <a:fillRect/>
            </a:stretch>
          </p:blipFill>
          <p:spPr bwMode="auto">
            <a:xfrm>
              <a:off x="7899" y="2492"/>
              <a:ext cx="2579" cy="12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H2COP~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20" r="10988"/>
            <a:stretch>
              <a:fillRect/>
            </a:stretch>
          </p:blipFill>
          <p:spPr bwMode="auto">
            <a:xfrm>
              <a:off x="7659" y="3752"/>
              <a:ext cx="3213" cy="1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H2COP~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20" r="10988"/>
            <a:stretch>
              <a:fillRect/>
            </a:stretch>
          </p:blipFill>
          <p:spPr bwMode="auto">
            <a:xfrm>
              <a:off x="7659" y="3687"/>
              <a:ext cx="3213" cy="13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412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td 8- nhịp 9-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6525" y="549275"/>
            <a:ext cx="6618288" cy="4964113"/>
          </a:xfrm>
        </p:spPr>
      </p:pic>
    </p:spTree>
    <p:extLst>
      <p:ext uri="{BB962C8B-B14F-4D97-AF65-F5344CB8AC3E}">
        <p14:creationId xmlns:p14="http://schemas.microsoft.com/office/powerpoint/2010/main" val="226063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187624" y="1412776"/>
            <a:ext cx="7416824" cy="4752527"/>
            <a:chOff x="7538" y="2410"/>
            <a:chExt cx="3470" cy="3277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7538" y="4070"/>
              <a:ext cx="3470" cy="1617"/>
              <a:chOff x="7659" y="2492"/>
              <a:chExt cx="3213" cy="2608"/>
            </a:xfrm>
          </p:grpSpPr>
          <p:pic>
            <p:nvPicPr>
              <p:cNvPr id="11" name="Picture 10" descr="H2COP~1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51" t="33865" b="36617"/>
              <a:stretch>
                <a:fillRect/>
              </a:stretch>
            </p:blipFill>
            <p:spPr bwMode="auto">
              <a:xfrm>
                <a:off x="7899" y="2492"/>
                <a:ext cx="2579" cy="1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 descr="H2COP~1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720" r="10988"/>
              <a:stretch>
                <a:fillRect/>
              </a:stretch>
            </p:blipFill>
            <p:spPr bwMode="auto">
              <a:xfrm>
                <a:off x="7659" y="3752"/>
                <a:ext cx="3213" cy="1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2" descr="H2COP~1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720" r="10988"/>
              <a:stretch>
                <a:fillRect/>
              </a:stretch>
            </p:blipFill>
            <p:spPr bwMode="auto">
              <a:xfrm>
                <a:off x="7659" y="3687"/>
                <a:ext cx="3213" cy="1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7778" y="2410"/>
              <a:ext cx="3120" cy="1699"/>
              <a:chOff x="7779" y="2492"/>
              <a:chExt cx="2870" cy="2700"/>
            </a:xfrm>
          </p:grpSpPr>
          <p:grpSp>
            <p:nvGrpSpPr>
              <p:cNvPr id="7" name="Group 6"/>
              <p:cNvGrpSpPr>
                <a:grpSpLocks/>
              </p:cNvGrpSpPr>
              <p:nvPr/>
            </p:nvGrpSpPr>
            <p:grpSpPr bwMode="auto">
              <a:xfrm>
                <a:off x="8019" y="3752"/>
                <a:ext cx="2410" cy="1440"/>
                <a:chOff x="5378" y="1408"/>
                <a:chExt cx="2410" cy="1440"/>
              </a:xfrm>
            </p:grpSpPr>
            <p:pic>
              <p:nvPicPr>
                <p:cNvPr id="9" name="Picture 8" descr="H2COP~18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425" b="71899"/>
                <a:stretch>
                  <a:fillRect/>
                </a:stretch>
              </p:blipFill>
              <p:spPr bwMode="auto">
                <a:xfrm>
                  <a:off x="5378" y="1508"/>
                  <a:ext cx="1159" cy="1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" name="Picture 9" descr="H2COP~18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3858" r="68845" b="36617"/>
                <a:stretch>
                  <a:fillRect/>
                </a:stretch>
              </p:blipFill>
              <p:spPr bwMode="auto">
                <a:xfrm>
                  <a:off x="6567" y="1408"/>
                  <a:ext cx="1221" cy="1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8" name="Picture 7" descr="H2COP~1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767" b="73660"/>
              <a:stretch>
                <a:fillRect/>
              </a:stretch>
            </p:blipFill>
            <p:spPr bwMode="auto">
              <a:xfrm>
                <a:off x="7779" y="2492"/>
                <a:ext cx="2870" cy="1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" name="Rectangle 14"/>
          <p:cNvSpPr/>
          <p:nvPr/>
        </p:nvSpPr>
        <p:spPr>
          <a:xfrm>
            <a:off x="1187624" y="264379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buFont typeface="Wingdings" pitchFamily="2" charset="2"/>
              <a:buChar char="Ø"/>
            </a:pPr>
            <a:r>
              <a:rPr lang="en-US" sz="5400" b="1" spc="5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TỪ NHỊP 1-17</a:t>
            </a:r>
            <a:endParaRPr lang="en-US" sz="5400" b="1" spc="5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45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CHẠY NGẮN</a:t>
            </a:r>
            <a:endParaRPr lang="vi-VN" sz="54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nl-NL" sz="3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động tác bổ trợ kĩ thuật, trò chơi phát triển sức nhanh. </a:t>
            </a:r>
          </a:p>
          <a:p>
            <a:pPr marL="0" indent="0">
              <a:buNone/>
            </a:pPr>
            <a:r>
              <a:rPr lang="en-US" sz="3600">
                <a:latin typeface="Times New Roman" pitchFamily="18" charset="0"/>
                <a:cs typeface="Times New Roman" pitchFamily="18" charset="0"/>
              </a:rPr>
              <a:t>- Ôn chạy bước nhỏ, nâng cao đùi, chạy đạp sau.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>
                <a:latin typeface="Times New Roman" pitchFamily="18" charset="0"/>
                <a:cs typeface="Times New Roman" pitchFamily="18" charset="0"/>
              </a:rPr>
              <a:t>- HS tập chạy phản ứng nhanh theo hiệu lệnh của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GV: xuất phát theo nhiều tư thế.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nl-NL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86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Autofit/>
          </a:bodyPr>
          <a:lstStyle/>
          <a:p>
            <a:pPr algn="l"/>
            <a:r>
              <a:rPr lang="en-US" sz="48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 chơi: “Chạy </a:t>
            </a:r>
            <a:r>
              <a:rPr lang="en-US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 cò tiếp sức”</a:t>
            </a:r>
            <a:r>
              <a:rPr lang="vi-VN" sz="48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8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sz="4800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98477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69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120</TotalTime>
  <Words>201</Words>
  <Application>Microsoft Office PowerPoint</Application>
  <PresentationFormat>On-screen Show (4:3)</PresentationFormat>
  <Paragraphs>25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Solstice</vt:lpstr>
      <vt:lpstr>PowerPoint Presentation</vt:lpstr>
      <vt:lpstr>PowerPoint Presentation</vt:lpstr>
      <vt:lpstr>I.KHỞI ĐỘNG</vt:lpstr>
      <vt:lpstr>PowerPoint Presentation</vt:lpstr>
      <vt:lpstr> HỌC TỪ NHỊP 9-17</vt:lpstr>
      <vt:lpstr>PowerPoint Presentation</vt:lpstr>
      <vt:lpstr>PowerPoint Presentation</vt:lpstr>
      <vt:lpstr>2. CHẠY NGẮN</vt:lpstr>
      <vt:lpstr>*Trò chơi: “Chạy lò cò tiếp sức” </vt:lpstr>
      <vt:lpstr>3. CHẠY BỀN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BillGates</dc:creator>
  <cp:lastModifiedBy>BillGates</cp:lastModifiedBy>
  <cp:revision>21</cp:revision>
  <dcterms:created xsi:type="dcterms:W3CDTF">2021-09-23T16:14:55Z</dcterms:created>
  <dcterms:modified xsi:type="dcterms:W3CDTF">2021-09-24T08:12:19Z</dcterms:modified>
</cp:coreProperties>
</file>